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  <p:sldMasterId id="214748368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Montserrat SemiBold"/>
      <p:regular r:id="rId28"/>
      <p:bold r:id="rId29"/>
      <p:italic r:id="rId30"/>
      <p:boldItalic r:id="rId31"/>
    </p:embeddedFont>
    <p:embeddedFont>
      <p:font typeface="Montserrat"/>
      <p:bold r:id="rId32"/>
      <p:boldItalic r:id="rId33"/>
    </p:embeddedFont>
    <p:embeddedFont>
      <p:font typeface="Montserrat Black"/>
      <p:bold r:id="rId34"/>
      <p:boldItalic r:id="rId35"/>
    </p:embeddedFont>
    <p:embeddedFont>
      <p:font typeface="Open Sans SemiBold"/>
      <p:regular r:id="rId36"/>
      <p:bold r:id="rId37"/>
      <p:italic r:id="rId38"/>
      <p:boldItalic r:id="rId39"/>
    </p:embeddedFont>
    <p:embeddedFont>
      <p:font typeface="Montserrat ExtraBold"/>
      <p:bold r:id="rId40"/>
      <p:boldItalic r:id="rId41"/>
    </p:embeddedFont>
    <p:embeddedFont>
      <p:font typeface="Open Sans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ExtraBold-bold.fntdata"/><Relationship Id="rId20" Type="http://schemas.openxmlformats.org/officeDocument/2006/relationships/slide" Target="slides/slide14.xml"/><Relationship Id="rId42" Type="http://schemas.openxmlformats.org/officeDocument/2006/relationships/font" Target="fonts/OpenSans-regular.fntdata"/><Relationship Id="rId41" Type="http://schemas.openxmlformats.org/officeDocument/2006/relationships/font" Target="fonts/MontserratExtraBold-boldItalic.fntdata"/><Relationship Id="rId22" Type="http://schemas.openxmlformats.org/officeDocument/2006/relationships/slide" Target="slides/slide16.xml"/><Relationship Id="rId44" Type="http://schemas.openxmlformats.org/officeDocument/2006/relationships/font" Target="fonts/OpenSans-italic.fntdata"/><Relationship Id="rId21" Type="http://schemas.openxmlformats.org/officeDocument/2006/relationships/slide" Target="slides/slide15.xml"/><Relationship Id="rId43" Type="http://schemas.openxmlformats.org/officeDocument/2006/relationships/font" Target="fonts/OpenSans-bold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45" Type="http://schemas.openxmlformats.org/officeDocument/2006/relationships/font" Target="fonts/Open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MontserratSemiBold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SemiBol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SemiBold-boldItalic.fntdata"/><Relationship Id="rId30" Type="http://schemas.openxmlformats.org/officeDocument/2006/relationships/font" Target="fonts/MontserratSemiBold-italic.fntdata"/><Relationship Id="rId11" Type="http://schemas.openxmlformats.org/officeDocument/2006/relationships/slide" Target="slides/slide5.xml"/><Relationship Id="rId33" Type="http://schemas.openxmlformats.org/officeDocument/2006/relationships/font" Target="fonts/Montserrat-boldItalic.fntdata"/><Relationship Id="rId10" Type="http://schemas.openxmlformats.org/officeDocument/2006/relationships/slide" Target="slides/slide4.xml"/><Relationship Id="rId32" Type="http://schemas.openxmlformats.org/officeDocument/2006/relationships/font" Target="fonts/Montserrat-bold.fntdata"/><Relationship Id="rId13" Type="http://schemas.openxmlformats.org/officeDocument/2006/relationships/slide" Target="slides/slide7.xml"/><Relationship Id="rId35" Type="http://schemas.openxmlformats.org/officeDocument/2006/relationships/font" Target="fonts/MontserratBlack-boldItalic.fntdata"/><Relationship Id="rId12" Type="http://schemas.openxmlformats.org/officeDocument/2006/relationships/slide" Target="slides/slide6.xml"/><Relationship Id="rId34" Type="http://schemas.openxmlformats.org/officeDocument/2006/relationships/font" Target="fonts/MontserratBlack-bold.fntdata"/><Relationship Id="rId15" Type="http://schemas.openxmlformats.org/officeDocument/2006/relationships/slide" Target="slides/slide9.xml"/><Relationship Id="rId37" Type="http://schemas.openxmlformats.org/officeDocument/2006/relationships/font" Target="fonts/OpenSansSemiBold-bold.fntdata"/><Relationship Id="rId14" Type="http://schemas.openxmlformats.org/officeDocument/2006/relationships/slide" Target="slides/slide8.xml"/><Relationship Id="rId36" Type="http://schemas.openxmlformats.org/officeDocument/2006/relationships/font" Target="fonts/OpenSansSemiBold-regular.fntdata"/><Relationship Id="rId17" Type="http://schemas.openxmlformats.org/officeDocument/2006/relationships/slide" Target="slides/slide11.xml"/><Relationship Id="rId39" Type="http://schemas.openxmlformats.org/officeDocument/2006/relationships/font" Target="fonts/OpenSansSemiBold-boldItalic.fntdata"/><Relationship Id="rId16" Type="http://schemas.openxmlformats.org/officeDocument/2006/relationships/slide" Target="slides/slide10.xml"/><Relationship Id="rId38" Type="http://schemas.openxmlformats.org/officeDocument/2006/relationships/font" Target="fonts/OpenSansSemiBold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3.png>
</file>

<file path=ppt/media/image4.gif>
</file>

<file path=ppt/media/image5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d455bd16ee_0_1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d455bd16ee_0_1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4c324c85d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4c324c85d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4c324c85dc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4c324c85dc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4c324c85dc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4c324c85dc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4c324c85dc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4c324c85dc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4c324c85dc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4c324c85dc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4c324c85dc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4c324c85dc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4c324c85dc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4c324c85dc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4c324c85dc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4c324c85dc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4c324c85dc_1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4c324c85dc_1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f9e4c3937f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f9e4c3937f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Развернутый комментарий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5439403ee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5439403ee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Если вам не хватило места, вы можете здесь написать развернутый комментарий.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f9e4c393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f9e4c393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d06165e40a_0_4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gd06165e40a_0_4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f9e4c3937f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f9e4c3937f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Развернутый комментарий.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6f4ca80609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6f4ca80609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6f510861c4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6f510861c4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6f510861c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g16f510861c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400"/>
              <a:t>Optional slide, if students need help</a:t>
            </a:r>
            <a:endParaRPr b="1" sz="14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596ee9b02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596ee9b02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4c324c85dc_1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4c324c85dc_1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4c324c85dc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4c324c85dc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80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59" name="Google Shape;5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6_Custom Layou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5_Custom Layout">
  <p:cSld name="75_Custom Layou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/>
          <p:nvPr>
            <p:ph idx="2" type="pic"/>
          </p:nvPr>
        </p:nvSpPr>
        <p:spPr>
          <a:xfrm>
            <a:off x="0" y="0"/>
            <a:ext cx="3055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3" name="Google Shape;63;p16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_Custom Layout" showMasterSp="0">
  <p:cSld name="45_Custom Layou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7_Custom Layou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Custom Layout">
  <p:cSld name="25_Custom Layout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9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1_Custom Layout">
  <p:cSld name="131_Custom Layou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0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20"/>
          <p:cNvSpPr/>
          <p:nvPr>
            <p:ph idx="2" type="pic"/>
          </p:nvPr>
        </p:nvSpPr>
        <p:spPr>
          <a:xfrm>
            <a:off x="5336381" y="0"/>
            <a:ext cx="3807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5_Custom Layout" showMasterSp="0">
  <p:cSld name="65_Custom Layou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3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8" name="Google Shape;78;p23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80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_Custom Layout">
  <p:cSld name="34_Custom Layou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4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24"/>
          <p:cNvSpPr/>
          <p:nvPr>
            <p:ph idx="2" type="pic"/>
          </p:nvPr>
        </p:nvSpPr>
        <p:spPr>
          <a:xfrm>
            <a:off x="764381" y="0"/>
            <a:ext cx="2286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5"/>
          <p:cNvSpPr txBox="1"/>
          <p:nvPr>
            <p:ph type="title"/>
          </p:nvPr>
        </p:nvSpPr>
        <p:spPr>
          <a:xfrm>
            <a:off x="5332065" y="710026"/>
            <a:ext cx="3049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25"/>
          <p:cNvSpPr/>
          <p:nvPr>
            <p:ph idx="2" type="pic"/>
          </p:nvPr>
        </p:nvSpPr>
        <p:spPr>
          <a:xfrm>
            <a:off x="762000" y="0"/>
            <a:ext cx="3810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26"/>
          <p:cNvSpPr/>
          <p:nvPr>
            <p:ph idx="2" type="pic"/>
          </p:nvPr>
        </p:nvSpPr>
        <p:spPr>
          <a:xfrm>
            <a:off x="762000" y="3429000"/>
            <a:ext cx="83820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7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27"/>
          <p:cNvSpPr/>
          <p:nvPr>
            <p:ph idx="2" type="pic"/>
          </p:nvPr>
        </p:nvSpPr>
        <p:spPr>
          <a:xfrm>
            <a:off x="6185389" y="0"/>
            <a:ext cx="2958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0_Custom Layout">
  <p:cSld name="90_Custom Layou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8"/>
          <p:cNvSpPr txBox="1"/>
          <p:nvPr>
            <p:ph type="title"/>
          </p:nvPr>
        </p:nvSpPr>
        <p:spPr>
          <a:xfrm>
            <a:off x="1521619" y="710026"/>
            <a:ext cx="3812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9_Custom Layout">
  <p:cSld name="129_Custom Layou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9"/>
          <p:cNvSpPr txBox="1"/>
          <p:nvPr>
            <p:ph type="title"/>
          </p:nvPr>
        </p:nvSpPr>
        <p:spPr>
          <a:xfrm>
            <a:off x="1521618" y="710026"/>
            <a:ext cx="39792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3_Custom Layout">
  <p:cSld name="133_Custom Layout"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0"/>
          <p:cNvSpPr txBox="1"/>
          <p:nvPr>
            <p:ph type="title"/>
          </p:nvPr>
        </p:nvSpPr>
        <p:spPr>
          <a:xfrm>
            <a:off x="3111783" y="1038639"/>
            <a:ext cx="29205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30"/>
          <p:cNvSpPr/>
          <p:nvPr>
            <p:ph idx="2" type="pic"/>
          </p:nvPr>
        </p:nvSpPr>
        <p:spPr>
          <a:xfrm>
            <a:off x="1285874" y="587184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8" name="Google Shape;98;p30"/>
          <p:cNvSpPr/>
          <p:nvPr>
            <p:ph idx="3" type="pic"/>
          </p:nvPr>
        </p:nvSpPr>
        <p:spPr>
          <a:xfrm>
            <a:off x="6336507" y="587183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9" name="Google Shape;99;p30"/>
          <p:cNvSpPr/>
          <p:nvPr>
            <p:ph idx="4" type="pic"/>
          </p:nvPr>
        </p:nvSpPr>
        <p:spPr>
          <a:xfrm>
            <a:off x="1285874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0" name="Google Shape;100;p30"/>
          <p:cNvSpPr/>
          <p:nvPr>
            <p:ph idx="5" type="pic"/>
          </p:nvPr>
        </p:nvSpPr>
        <p:spPr>
          <a:xfrm>
            <a:off x="6336507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6_Custom Layout">
  <p:cSld name="136_Custom Layout"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1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p31"/>
          <p:cNvSpPr/>
          <p:nvPr>
            <p:ph idx="2" type="pic"/>
          </p:nvPr>
        </p:nvSpPr>
        <p:spPr>
          <a:xfrm>
            <a:off x="1674018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4" name="Google Shape;104;p31"/>
          <p:cNvSpPr/>
          <p:nvPr>
            <p:ph idx="3" type="pic"/>
          </p:nvPr>
        </p:nvSpPr>
        <p:spPr>
          <a:xfrm>
            <a:off x="5123023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5" name="Google Shape;105;p31"/>
          <p:cNvSpPr/>
          <p:nvPr>
            <p:ph idx="4" type="pic"/>
          </p:nvPr>
        </p:nvSpPr>
        <p:spPr>
          <a:xfrm>
            <a:off x="3398521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6" name="Google Shape;106;p31"/>
          <p:cNvSpPr/>
          <p:nvPr>
            <p:ph idx="5" type="pic"/>
          </p:nvPr>
        </p:nvSpPr>
        <p:spPr>
          <a:xfrm>
            <a:off x="6847526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_Custom Layout">
  <p:cSld name="43_Custom Layou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2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32"/>
          <p:cNvSpPr/>
          <p:nvPr>
            <p:ph idx="2" type="pic"/>
          </p:nvPr>
        </p:nvSpPr>
        <p:spPr>
          <a:xfrm>
            <a:off x="1521618" y="2085432"/>
            <a:ext cx="1512000" cy="15120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0" name="Google Shape;110;p32"/>
          <p:cNvSpPr/>
          <p:nvPr>
            <p:ph idx="3" type="pic"/>
          </p:nvPr>
        </p:nvSpPr>
        <p:spPr>
          <a:xfrm>
            <a:off x="462159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1" name="Google Shape;111;p32"/>
          <p:cNvSpPr/>
          <p:nvPr>
            <p:ph idx="4" type="pic"/>
          </p:nvPr>
        </p:nvSpPr>
        <p:spPr>
          <a:xfrm>
            <a:off x="617158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2" name="Google Shape;112;p32"/>
          <p:cNvSpPr/>
          <p:nvPr>
            <p:ph idx="5" type="pic"/>
          </p:nvPr>
        </p:nvSpPr>
        <p:spPr>
          <a:xfrm>
            <a:off x="7721580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3" name="Google Shape;113;p32"/>
          <p:cNvSpPr/>
          <p:nvPr>
            <p:ph idx="6" type="pic"/>
          </p:nvPr>
        </p:nvSpPr>
        <p:spPr>
          <a:xfrm>
            <a:off x="1521618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4" name="Google Shape;114;p32"/>
          <p:cNvSpPr/>
          <p:nvPr>
            <p:ph idx="7" type="pic"/>
          </p:nvPr>
        </p:nvSpPr>
        <p:spPr>
          <a:xfrm>
            <a:off x="307160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5" name="Google Shape;115;p32"/>
          <p:cNvSpPr/>
          <p:nvPr>
            <p:ph idx="8" type="pic"/>
          </p:nvPr>
        </p:nvSpPr>
        <p:spPr>
          <a:xfrm>
            <a:off x="462159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6" name="Google Shape;116;p32"/>
          <p:cNvSpPr/>
          <p:nvPr>
            <p:ph idx="9" type="pic"/>
          </p:nvPr>
        </p:nvSpPr>
        <p:spPr>
          <a:xfrm>
            <a:off x="617158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7" name="Google Shape;117;p32"/>
          <p:cNvSpPr/>
          <p:nvPr>
            <p:ph idx="13" type="pic"/>
          </p:nvPr>
        </p:nvSpPr>
        <p:spPr>
          <a:xfrm>
            <a:off x="7721580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8" name="Google Shape;118;p32"/>
          <p:cNvSpPr/>
          <p:nvPr>
            <p:ph idx="14" type="pic"/>
          </p:nvPr>
        </p:nvSpPr>
        <p:spPr>
          <a:xfrm>
            <a:off x="3071609" y="2085432"/>
            <a:ext cx="1512000" cy="151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_Custom Layout">
  <p:cSld name="44_Custom Layou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3"/>
          <p:cNvSpPr txBox="1"/>
          <p:nvPr>
            <p:ph type="title"/>
          </p:nvPr>
        </p:nvSpPr>
        <p:spPr>
          <a:xfrm>
            <a:off x="1521618" y="710026"/>
            <a:ext cx="2324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33"/>
          <p:cNvSpPr/>
          <p:nvPr>
            <p:ph idx="2" type="pic"/>
          </p:nvPr>
        </p:nvSpPr>
        <p:spPr>
          <a:xfrm>
            <a:off x="4035688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2" name="Google Shape;122;p33"/>
          <p:cNvSpPr/>
          <p:nvPr>
            <p:ph idx="3" type="pic"/>
          </p:nvPr>
        </p:nvSpPr>
        <p:spPr>
          <a:xfrm>
            <a:off x="5673602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3" name="Google Shape;123;p33"/>
          <p:cNvSpPr/>
          <p:nvPr>
            <p:ph idx="4" type="pic"/>
          </p:nvPr>
        </p:nvSpPr>
        <p:spPr>
          <a:xfrm>
            <a:off x="7311515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4" name="Google Shape;124;p33"/>
          <p:cNvSpPr/>
          <p:nvPr>
            <p:ph idx="5" type="pic"/>
          </p:nvPr>
        </p:nvSpPr>
        <p:spPr>
          <a:xfrm>
            <a:off x="239777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5" name="Google Shape;125;p33"/>
          <p:cNvSpPr/>
          <p:nvPr>
            <p:ph idx="6" type="pic"/>
          </p:nvPr>
        </p:nvSpPr>
        <p:spPr>
          <a:xfrm>
            <a:off x="4035688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6" name="Google Shape;126;p33"/>
          <p:cNvSpPr/>
          <p:nvPr>
            <p:ph idx="7" type="pic"/>
          </p:nvPr>
        </p:nvSpPr>
        <p:spPr>
          <a:xfrm>
            <a:off x="5673602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7" name="Google Shape;127;p33"/>
          <p:cNvSpPr/>
          <p:nvPr>
            <p:ph idx="8" type="pic"/>
          </p:nvPr>
        </p:nvSpPr>
        <p:spPr>
          <a:xfrm>
            <a:off x="731151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_Custom Layout">
  <p:cSld name="32_Custom Layou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4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0" name="Google Shape;130;p34"/>
          <p:cNvSpPr/>
          <p:nvPr>
            <p:ph idx="2" type="pic"/>
          </p:nvPr>
        </p:nvSpPr>
        <p:spPr>
          <a:xfrm>
            <a:off x="4564381" y="426720"/>
            <a:ext cx="45798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1" name="Google Shape;131;p34"/>
          <p:cNvSpPr/>
          <p:nvPr>
            <p:ph idx="3" type="pic"/>
          </p:nvPr>
        </p:nvSpPr>
        <p:spPr>
          <a:xfrm>
            <a:off x="2293620" y="3429000"/>
            <a:ext cx="38022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_Custom Layout">
  <p:cSld name="33_Custom Layou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5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4" name="Google Shape;134;p35"/>
          <p:cNvSpPr/>
          <p:nvPr>
            <p:ph idx="2" type="pic"/>
          </p:nvPr>
        </p:nvSpPr>
        <p:spPr>
          <a:xfrm>
            <a:off x="1266776" y="2137947"/>
            <a:ext cx="38022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1_Custom Layout">
  <p:cSld name="91_Custom Layou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6"/>
          <p:cNvSpPr txBox="1"/>
          <p:nvPr>
            <p:ph type="title"/>
          </p:nvPr>
        </p:nvSpPr>
        <p:spPr>
          <a:xfrm>
            <a:off x="1521618" y="409057"/>
            <a:ext cx="73344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7" name="Google Shape;137;p36"/>
          <p:cNvSpPr/>
          <p:nvPr>
            <p:ph idx="2" type="pic"/>
          </p:nvPr>
        </p:nvSpPr>
        <p:spPr>
          <a:xfrm>
            <a:off x="1600957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8" name="Google Shape;138;p36"/>
          <p:cNvSpPr/>
          <p:nvPr>
            <p:ph idx="3" type="pic"/>
          </p:nvPr>
        </p:nvSpPr>
        <p:spPr>
          <a:xfrm>
            <a:off x="4078818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9" name="Google Shape;139;p36"/>
          <p:cNvSpPr/>
          <p:nvPr>
            <p:ph idx="4" type="pic"/>
          </p:nvPr>
        </p:nvSpPr>
        <p:spPr>
          <a:xfrm>
            <a:off x="6556679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7"/>
          <p:cNvSpPr txBox="1"/>
          <p:nvPr>
            <p:ph type="title"/>
          </p:nvPr>
        </p:nvSpPr>
        <p:spPr>
          <a:xfrm>
            <a:off x="1521618" y="710026"/>
            <a:ext cx="30003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37"/>
          <p:cNvSpPr/>
          <p:nvPr>
            <p:ph idx="2" type="pic"/>
          </p:nvPr>
        </p:nvSpPr>
        <p:spPr>
          <a:xfrm>
            <a:off x="5334001" y="885194"/>
            <a:ext cx="2793300" cy="3373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_Title Slide">
  <p:cSld name="40_Title Slide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8"/>
          <p:cNvSpPr txBox="1"/>
          <p:nvPr>
            <p:ph type="title"/>
          </p:nvPr>
        </p:nvSpPr>
        <p:spPr>
          <a:xfrm>
            <a:off x="1343025" y="782144"/>
            <a:ext cx="6458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846">
          <p15:clr>
            <a:srgbClr val="FBAE40"/>
          </p15:clr>
        </p15:guide>
        <p15:guide id="4" pos="4914">
          <p15:clr>
            <a:srgbClr val="FBAE40"/>
          </p15:clr>
        </p15:guide>
        <p15:guide id="5" orient="horz" pos="360">
          <p15:clr>
            <a:srgbClr val="FBAE40"/>
          </p15:clr>
        </p15:guide>
        <p15:guide id="6" orient="horz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Custom Layout">
  <p:cSld name="27_Custom Layout 2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9"/>
          <p:cNvSpPr txBox="1"/>
          <p:nvPr>
            <p:ph type="title"/>
          </p:nvPr>
        </p:nvSpPr>
        <p:spPr>
          <a:xfrm>
            <a:off x="1130884" y="710026"/>
            <a:ext cx="61509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0_Custom Layout">
  <p:cSld name="80_Custom Layou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0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9" name="Google Shape;149;p40"/>
          <p:cNvSpPr/>
          <p:nvPr>
            <p:ph idx="2" type="pic"/>
          </p:nvPr>
        </p:nvSpPr>
        <p:spPr>
          <a:xfrm>
            <a:off x="6093617" y="0"/>
            <a:ext cx="30504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1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2" name="Google Shape;152;p41"/>
          <p:cNvSpPr/>
          <p:nvPr>
            <p:ph idx="2" type="pic"/>
          </p:nvPr>
        </p:nvSpPr>
        <p:spPr>
          <a:xfrm>
            <a:off x="6861303" y="0"/>
            <a:ext cx="22827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0.xml"/><Relationship Id="rId22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33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26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39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30" Type="http://schemas.openxmlformats.org/officeDocument/2006/relationships/theme" Target="../theme/theme3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 i="0" sz="27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1521618" y="1885950"/>
            <a:ext cx="68646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3" name="Google Shape;53;p13"/>
          <p:cNvSpPr/>
          <p:nvPr/>
        </p:nvSpPr>
        <p:spPr>
          <a:xfrm>
            <a:off x="0" y="4718602"/>
            <a:ext cx="753000" cy="42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4" name="Google Shape;54;p13"/>
          <p:cNvSpPr txBox="1"/>
          <p:nvPr/>
        </p:nvSpPr>
        <p:spPr>
          <a:xfrm>
            <a:off x="0" y="4782171"/>
            <a:ext cx="753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600" u="none" cap="none" strike="noStrik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‹#›</a:t>
            </a:fld>
            <a:endParaRPr b="1" i="0" sz="600" u="none" cap="none" strike="noStrike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  <p:sldLayoutId id="2147483681" r:id="rId24"/>
    <p:sldLayoutId id="2147483682" r:id="rId25"/>
    <p:sldLayoutId id="2147483683" r:id="rId26"/>
    <p:sldLayoutId id="2147483684" r:id="rId27"/>
    <p:sldLayoutId id="2147483685" r:id="rId28"/>
    <p:sldLayoutId id="2147483686" r:id="rId29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964">
          <p15:clr>
            <a:srgbClr val="F26B43"/>
          </p15:clr>
        </p15:guide>
        <p15:guide id="5" pos="481">
          <p15:clr>
            <a:srgbClr val="F26B43"/>
          </p15:clr>
        </p15:guide>
        <p15:guide id="6" pos="5279">
          <p15:clr>
            <a:srgbClr val="F26B43"/>
          </p15:clr>
        </p15:guide>
        <p15:guide id="7" pos="175">
          <p15:clr>
            <a:srgbClr val="F26B43"/>
          </p15:clr>
        </p15:guide>
        <p15:guide id="8" pos="5760">
          <p15:clr>
            <a:srgbClr val="F26B43"/>
          </p15:clr>
        </p15:guide>
        <p15:guide id="9" orient="horz" pos="89">
          <p15:clr>
            <a:srgbClr val="F26B43"/>
          </p15:clr>
        </p15:guide>
        <p15:guide id="10" orient="horz" pos="3240">
          <p15:clr>
            <a:srgbClr val="F26B43"/>
          </p15:clr>
        </p15:guide>
        <p15:guide id="11" pos="958">
          <p15:clr>
            <a:srgbClr val="F26B43"/>
          </p15:clr>
        </p15:guide>
        <p15:guide id="12" orient="horz" pos="532">
          <p15:clr>
            <a:srgbClr val="F26B43"/>
          </p15:clr>
        </p15:guide>
        <p15:guide id="13" pos="143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www.youtube.com/watch?v=nI6BB6qrxT0" TargetMode="External"/><Relationship Id="rId4" Type="http://schemas.openxmlformats.org/officeDocument/2006/relationships/image" Target="../media/image1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ordwall.net/resource/37152964" TargetMode="External"/><Relationship Id="rId4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wordwall.net/ru/resource/35694362" TargetMode="External"/><Relationship Id="rId4" Type="http://schemas.openxmlformats.org/officeDocument/2006/relationships/hyperlink" Target="https://wordwall.net/resource/35819887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42"/>
          <p:cNvPicPr preferRelativeResize="0"/>
          <p:nvPr/>
        </p:nvPicPr>
        <p:blipFill rotWithShape="1">
          <a:blip r:embed="rId3">
            <a:alphaModFix/>
          </a:blip>
          <a:srcRect b="1456" l="0" r="0" t="1465"/>
          <a:stretch/>
        </p:blipFill>
        <p:spPr>
          <a:xfrm>
            <a:off x="1275225" y="699750"/>
            <a:ext cx="3317700" cy="3744000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</p:pic>
      <p:sp>
        <p:nvSpPr>
          <p:cNvPr id="158" name="Google Shape;158;p42"/>
          <p:cNvSpPr txBox="1"/>
          <p:nvPr/>
        </p:nvSpPr>
        <p:spPr>
          <a:xfrm>
            <a:off x="5051075" y="1803300"/>
            <a:ext cx="3043800" cy="15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Montserrat"/>
                <a:ea typeface="Montserrat"/>
                <a:cs typeface="Montserrat"/>
                <a:sym typeface="Montserrat"/>
              </a:rPr>
              <a:t>Daria Solodey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Methodist, course creator, English teacher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9" name="Google Shape;159;p42"/>
          <p:cNvPicPr preferRelativeResize="0"/>
          <p:nvPr/>
        </p:nvPicPr>
        <p:blipFill rotWithShape="1">
          <a:blip r:embed="rId4">
            <a:alphaModFix/>
          </a:blip>
          <a:srcRect b="0" l="2803" r="2794" t="0"/>
          <a:stretch/>
        </p:blipFill>
        <p:spPr>
          <a:xfrm>
            <a:off x="1275225" y="699750"/>
            <a:ext cx="3317700" cy="3744000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51"/>
          <p:cNvPicPr preferRelativeResize="0"/>
          <p:nvPr/>
        </p:nvPicPr>
        <p:blipFill rotWithShape="1">
          <a:blip r:embed="rId3">
            <a:alphaModFix/>
          </a:blip>
          <a:srcRect b="0" l="8141" r="13192" t="24845"/>
          <a:stretch/>
        </p:blipFill>
        <p:spPr>
          <a:xfrm>
            <a:off x="4946425" y="1133125"/>
            <a:ext cx="4197576" cy="4010373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51"/>
          <p:cNvSpPr txBox="1"/>
          <p:nvPr/>
        </p:nvSpPr>
        <p:spPr>
          <a:xfrm>
            <a:off x="278600" y="694975"/>
            <a:ext cx="56379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➔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Why is it essential to prepare a speech for your presentation in advance?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➔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What else should you prepare before the interview?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➔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Why is it important for candidates to ask questions after the interview?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52"/>
          <p:cNvSpPr/>
          <p:nvPr/>
        </p:nvSpPr>
        <p:spPr>
          <a:xfrm>
            <a:off x="225288" y="2025400"/>
            <a:ext cx="3908700" cy="800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Matthew Aylen, Regional Director at Initiate International, tells us why candidates should always ask questions after a job interview. He also lists a few important ones to ask. &#10;&#10;Find more on interview advice here: http://www.careers24.com/career-advice/interview-tips&#10;&#10;Careers24 has 1000s of jobs. Find your dream job in just a few easy steps - start here: http://www.careers24.com/" id="233" name="Google Shape;233;p52" title="The importance of asking questions in a job interview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8775" y="779525"/>
            <a:ext cx="4779275" cy="358445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52"/>
          <p:cNvSpPr txBox="1"/>
          <p:nvPr/>
        </p:nvSpPr>
        <p:spPr>
          <a:xfrm>
            <a:off x="3375700" y="3206925"/>
            <a:ext cx="511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5" name="Google Shape;235;p52"/>
          <p:cNvSpPr txBox="1"/>
          <p:nvPr/>
        </p:nvSpPr>
        <p:spPr>
          <a:xfrm>
            <a:off x="207438" y="2025400"/>
            <a:ext cx="3944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Why is it important for candidates to ask questions after the interview?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52"/>
          <p:cNvSpPr txBox="1"/>
          <p:nvPr/>
        </p:nvSpPr>
        <p:spPr>
          <a:xfrm>
            <a:off x="1083775" y="71050"/>
            <a:ext cx="5196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Watch the video and answer the questions</a:t>
            </a:r>
            <a:endParaRPr sz="17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53"/>
          <p:cNvSpPr/>
          <p:nvPr/>
        </p:nvSpPr>
        <p:spPr>
          <a:xfrm>
            <a:off x="1199250" y="284225"/>
            <a:ext cx="7461900" cy="524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53"/>
          <p:cNvSpPr txBox="1"/>
          <p:nvPr/>
        </p:nvSpPr>
        <p:spPr>
          <a:xfrm>
            <a:off x="1230300" y="330725"/>
            <a:ext cx="7399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Why is it important for candidates to ask questions after the interview?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53"/>
          <p:cNvSpPr txBox="1"/>
          <p:nvPr/>
        </p:nvSpPr>
        <p:spPr>
          <a:xfrm>
            <a:off x="2878225" y="808325"/>
            <a:ext cx="357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Let’s check the answers!</a:t>
            </a:r>
            <a:endParaRPr sz="2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54"/>
          <p:cNvSpPr/>
          <p:nvPr/>
        </p:nvSpPr>
        <p:spPr>
          <a:xfrm>
            <a:off x="1199250" y="284225"/>
            <a:ext cx="7461900" cy="524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54"/>
          <p:cNvSpPr txBox="1"/>
          <p:nvPr/>
        </p:nvSpPr>
        <p:spPr>
          <a:xfrm>
            <a:off x="1230300" y="330725"/>
            <a:ext cx="7399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Why is it important for candidates to ask questions after the interview?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" name="Google Shape;250;p54"/>
          <p:cNvSpPr txBox="1"/>
          <p:nvPr/>
        </p:nvSpPr>
        <p:spPr>
          <a:xfrm>
            <a:off x="342000" y="1012725"/>
            <a:ext cx="82881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AutoNum type="arabicPeriod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It is important for you as a candidate to make sure that you have all the information you need to make a properly informed decision. 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5"/>
          <p:cNvSpPr/>
          <p:nvPr/>
        </p:nvSpPr>
        <p:spPr>
          <a:xfrm>
            <a:off x="1199250" y="284225"/>
            <a:ext cx="7461900" cy="524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55"/>
          <p:cNvSpPr txBox="1"/>
          <p:nvPr/>
        </p:nvSpPr>
        <p:spPr>
          <a:xfrm>
            <a:off x="1230300" y="330725"/>
            <a:ext cx="7399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Why is it important for candidates to ask questions after the interview?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7" name="Google Shape;257;p55"/>
          <p:cNvSpPr txBox="1"/>
          <p:nvPr/>
        </p:nvSpPr>
        <p:spPr>
          <a:xfrm>
            <a:off x="342000" y="1012725"/>
            <a:ext cx="8288100" cy="14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AutoNum type="arabicPeriod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It is important for you as a candidate to make sure that you have all the information you need to make a properly informed decision. 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AutoNum type="arabicPeriod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It’s not just about whether you are good enough for the job, but if the job is good enough for you.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6"/>
          <p:cNvSpPr/>
          <p:nvPr/>
        </p:nvSpPr>
        <p:spPr>
          <a:xfrm>
            <a:off x="1199250" y="284225"/>
            <a:ext cx="7461900" cy="524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56"/>
          <p:cNvSpPr txBox="1"/>
          <p:nvPr/>
        </p:nvSpPr>
        <p:spPr>
          <a:xfrm>
            <a:off x="1230300" y="330725"/>
            <a:ext cx="7399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Why is it important for candidates to ask questions after the interview?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" name="Google Shape;264;p56"/>
          <p:cNvSpPr txBox="1"/>
          <p:nvPr/>
        </p:nvSpPr>
        <p:spPr>
          <a:xfrm>
            <a:off x="342000" y="1012725"/>
            <a:ext cx="8288100" cy="21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AutoNum type="arabicPeriod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It is important for you as a candidate to make sure that you have all the information you need to make a properly informed decision. 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AutoNum type="arabicPeriod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It’s not just about whether you are good enough for the job, but if the job is good enough for you.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AutoNum type="arabicPeriod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By asking questions you can help demonstrate that you are truly an awesome candidate for the job.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57"/>
          <p:cNvSpPr/>
          <p:nvPr/>
        </p:nvSpPr>
        <p:spPr>
          <a:xfrm>
            <a:off x="1199250" y="284225"/>
            <a:ext cx="7461900" cy="524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57"/>
          <p:cNvSpPr txBox="1"/>
          <p:nvPr/>
        </p:nvSpPr>
        <p:spPr>
          <a:xfrm>
            <a:off x="1230300" y="330725"/>
            <a:ext cx="7399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Why is it important for candidates to ask questions after the interview?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1" name="Google Shape;271;p57"/>
          <p:cNvSpPr txBox="1"/>
          <p:nvPr/>
        </p:nvSpPr>
        <p:spPr>
          <a:xfrm>
            <a:off x="342000" y="1012725"/>
            <a:ext cx="8288100" cy="28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AutoNum type="arabicPeriod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It is important for you as a candidate to make sure that you have all the information you need to make a properly informed decision. 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AutoNum type="arabicPeriod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It’s not just about whether you are good enough for the job, but if the job is good enough for you.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AutoNum type="arabicPeriod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By asking questions you can help demonstrate that you are truly an awesome candidate for the job.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AutoNum type="arabicPeriod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When you don’t ask questions, you aren’t really demonstrating that you are interested in the opportunity.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8"/>
          <p:cNvSpPr txBox="1"/>
          <p:nvPr/>
        </p:nvSpPr>
        <p:spPr>
          <a:xfrm>
            <a:off x="439825" y="1393975"/>
            <a:ext cx="5561100" cy="16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hlink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3"/>
              </a:rPr>
              <a:t>Look at the pictures</a:t>
            </a:r>
            <a:r>
              <a:rPr lang="en" sz="17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and try to guess the questions you may ask at the job interview. Discuss your ideas with the teacher.</a:t>
            </a:r>
            <a:endParaRPr sz="17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Then check yourself.</a:t>
            </a:r>
            <a:endParaRPr sz="17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277" name="Google Shape;277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7475" y="571850"/>
            <a:ext cx="4159473" cy="3891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9"/>
          <p:cNvSpPr txBox="1"/>
          <p:nvPr/>
        </p:nvSpPr>
        <p:spPr>
          <a:xfrm>
            <a:off x="-20700" y="480125"/>
            <a:ext cx="9185400" cy="42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</a:t>
            </a:r>
            <a:r>
              <a:rPr lang="en" sz="13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opportunities for professional development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does your company offer?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</a:t>
            </a:r>
            <a:r>
              <a:rPr lang="en" sz="13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technology stack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will I have to work with?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How do you currently </a:t>
            </a:r>
            <a:r>
              <a:rPr lang="en" sz="13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support or mentor junior developers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 you provide </a:t>
            </a:r>
            <a:r>
              <a:rPr lang="en" sz="13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health insurance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How is </a:t>
            </a:r>
            <a:r>
              <a:rPr lang="en" sz="13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teamwork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built?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 you already know which </a:t>
            </a:r>
            <a:r>
              <a:rPr lang="en" sz="13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project I will work on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</a:t>
            </a:r>
            <a:r>
              <a:rPr lang="en" sz="13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expectations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should the intern </a:t>
            </a:r>
            <a:r>
              <a:rPr lang="en" sz="13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meet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in order to </a:t>
            </a:r>
            <a:r>
              <a:rPr lang="en" sz="13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successfully move to the position of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junior developer in 2 months?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Could you tell me about the </a:t>
            </a:r>
            <a:r>
              <a:rPr lang="en" sz="13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compensation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that’s being offered for this role?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Tell me a bit more about the </a:t>
            </a:r>
            <a:r>
              <a:rPr lang="en" sz="13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hiring process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Is </a:t>
            </a:r>
            <a:r>
              <a:rPr lang="en" sz="13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corporate training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provided? If yes, in what format?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Currently, I am still working in the company. In case of the beginning of our cooperation with you, will it not be a problem if I have </a:t>
            </a:r>
            <a:r>
              <a:rPr lang="en" sz="13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work for 14 days at the previous place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rabicPeriod"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Does your company use SCRUM in the development process, or some other </a:t>
            </a:r>
            <a:r>
              <a:rPr lang="en" sz="13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methodology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3" name="Google Shape;283;p59"/>
          <p:cNvSpPr txBox="1"/>
          <p:nvPr/>
        </p:nvSpPr>
        <p:spPr>
          <a:xfrm>
            <a:off x="1092650" y="79925"/>
            <a:ext cx="797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What questions would you ask your employer? Explain your choice.</a:t>
            </a:r>
            <a:endParaRPr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84" name="Google Shape;284;p59"/>
          <p:cNvSpPr txBox="1"/>
          <p:nvPr/>
        </p:nvSpPr>
        <p:spPr>
          <a:xfrm>
            <a:off x="809750" y="4705350"/>
            <a:ext cx="797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Are there any other questions you would like to ask?</a:t>
            </a:r>
            <a:endParaRPr>
              <a:solidFill>
                <a:srgbClr val="22222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60"/>
          <p:cNvSpPr txBox="1"/>
          <p:nvPr/>
        </p:nvSpPr>
        <p:spPr>
          <a:xfrm>
            <a:off x="3122200" y="1267375"/>
            <a:ext cx="5669100" cy="20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>
                <a:latin typeface="Montserrat"/>
                <a:ea typeface="Montserrat"/>
                <a:cs typeface="Montserrat"/>
                <a:sym typeface="Montserrat"/>
              </a:rPr>
              <a:t>What can you do after this lesson?</a:t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I learned:</a:t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How to answer the questions: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Why did you leave your previous job?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are you looking for in your next job and employer?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0" name="Google Shape;290;p60"/>
          <p:cNvSpPr/>
          <p:nvPr/>
        </p:nvSpPr>
        <p:spPr>
          <a:xfrm>
            <a:off x="0" y="0"/>
            <a:ext cx="2943300" cy="5143500"/>
          </a:xfrm>
          <a:prstGeom prst="rect">
            <a:avLst/>
          </a:prstGeom>
          <a:solidFill>
            <a:srgbClr val="0410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1" name="Google Shape;291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235" y="376822"/>
            <a:ext cx="738994" cy="222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71886" y="310149"/>
            <a:ext cx="467334" cy="46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3"/>
          <p:cNvSpPr/>
          <p:nvPr/>
        </p:nvSpPr>
        <p:spPr>
          <a:xfrm>
            <a:off x="2335275" y="394150"/>
            <a:ext cx="4522800" cy="1113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43"/>
          <p:cNvSpPr/>
          <p:nvPr/>
        </p:nvSpPr>
        <p:spPr>
          <a:xfrm>
            <a:off x="8626253" y="4698080"/>
            <a:ext cx="241648" cy="195150"/>
          </a:xfrm>
          <a:custGeom>
            <a:rect b="b" l="l" r="r" t="t"/>
            <a:pathLst>
              <a:path extrusionOk="0" h="128" w="160">
                <a:moveTo>
                  <a:pt x="159" y="66"/>
                </a:moveTo>
                <a:cubicBezTo>
                  <a:pt x="98" y="127"/>
                  <a:pt x="98" y="127"/>
                  <a:pt x="98" y="127"/>
                </a:cubicBezTo>
                <a:cubicBezTo>
                  <a:pt x="97" y="128"/>
                  <a:pt x="97" y="128"/>
                  <a:pt x="96" y="128"/>
                </a:cubicBezTo>
                <a:cubicBezTo>
                  <a:pt x="95" y="128"/>
                  <a:pt x="95" y="128"/>
                  <a:pt x="94" y="127"/>
                </a:cubicBezTo>
                <a:cubicBezTo>
                  <a:pt x="93" y="126"/>
                  <a:pt x="93" y="125"/>
                  <a:pt x="94" y="124"/>
                </a:cubicBezTo>
                <a:cubicBezTo>
                  <a:pt x="152" y="66"/>
                  <a:pt x="152" y="66"/>
                  <a:pt x="152" y="66"/>
                </a:cubicBezTo>
                <a:cubicBezTo>
                  <a:pt x="2" y="66"/>
                  <a:pt x="2" y="66"/>
                  <a:pt x="2" y="66"/>
                </a:cubicBezTo>
                <a:cubicBezTo>
                  <a:pt x="1" y="66"/>
                  <a:pt x="0" y="65"/>
                  <a:pt x="0" y="64"/>
                </a:cubicBezTo>
                <a:cubicBezTo>
                  <a:pt x="0" y="63"/>
                  <a:pt x="1" y="61"/>
                  <a:pt x="2" y="61"/>
                </a:cubicBezTo>
                <a:cubicBezTo>
                  <a:pt x="152" y="61"/>
                  <a:pt x="152" y="61"/>
                  <a:pt x="152" y="61"/>
                </a:cubicBezTo>
                <a:cubicBezTo>
                  <a:pt x="94" y="4"/>
                  <a:pt x="94" y="4"/>
                  <a:pt x="94" y="4"/>
                </a:cubicBezTo>
                <a:cubicBezTo>
                  <a:pt x="93" y="3"/>
                  <a:pt x="93" y="2"/>
                  <a:pt x="94" y="1"/>
                </a:cubicBezTo>
                <a:cubicBezTo>
                  <a:pt x="95" y="0"/>
                  <a:pt x="97" y="0"/>
                  <a:pt x="98" y="1"/>
                </a:cubicBezTo>
                <a:cubicBezTo>
                  <a:pt x="159" y="62"/>
                  <a:pt x="159" y="62"/>
                  <a:pt x="159" y="62"/>
                </a:cubicBezTo>
                <a:cubicBezTo>
                  <a:pt x="159" y="62"/>
                  <a:pt x="160" y="62"/>
                  <a:pt x="160" y="63"/>
                </a:cubicBezTo>
                <a:cubicBezTo>
                  <a:pt x="160" y="63"/>
                  <a:pt x="160" y="63"/>
                  <a:pt x="160" y="63"/>
                </a:cubicBezTo>
                <a:cubicBezTo>
                  <a:pt x="160" y="63"/>
                  <a:pt x="160" y="63"/>
                  <a:pt x="160" y="63"/>
                </a:cubicBezTo>
                <a:cubicBezTo>
                  <a:pt x="160" y="64"/>
                  <a:pt x="160" y="64"/>
                  <a:pt x="160" y="64"/>
                </a:cubicBezTo>
                <a:cubicBezTo>
                  <a:pt x="160" y="65"/>
                  <a:pt x="160" y="65"/>
                  <a:pt x="159" y="6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43"/>
          <p:cNvSpPr txBox="1"/>
          <p:nvPr/>
        </p:nvSpPr>
        <p:spPr>
          <a:xfrm>
            <a:off x="1892175" y="411950"/>
            <a:ext cx="46014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  Our goal</a:t>
            </a:r>
            <a:endParaRPr sz="30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746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Char char="-"/>
            </a:pPr>
            <a:r>
              <a:rPr b="1" lang="en" sz="2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Pass a job interview</a:t>
            </a:r>
            <a:endParaRPr b="1" sz="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67" name="Google Shape;16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8550" y="1798875"/>
            <a:ext cx="4184400" cy="235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43"/>
          <p:cNvSpPr txBox="1"/>
          <p:nvPr/>
        </p:nvSpPr>
        <p:spPr>
          <a:xfrm>
            <a:off x="409050" y="1660925"/>
            <a:ext cx="40191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 ExtraBold"/>
                <a:ea typeface="Montserrat ExtraBold"/>
                <a:cs typeface="Montserrat ExtraBold"/>
                <a:sym typeface="Montserrat ExtraBold"/>
              </a:rPr>
              <a:t>        Our rules:</a:t>
            </a:r>
            <a:endParaRPr sz="28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Char char="-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Turn on your camera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Char char="-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Set up your microphone 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Char char="-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Be active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9" name="Google Shape;169;p43"/>
          <p:cNvSpPr txBox="1"/>
          <p:nvPr/>
        </p:nvSpPr>
        <p:spPr>
          <a:xfrm>
            <a:off x="5229375" y="293150"/>
            <a:ext cx="6840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🔥</a:t>
            </a:r>
            <a:endParaRPr sz="37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61"/>
          <p:cNvSpPr txBox="1"/>
          <p:nvPr/>
        </p:nvSpPr>
        <p:spPr>
          <a:xfrm>
            <a:off x="360950" y="598550"/>
            <a:ext cx="82386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Useful links:</a:t>
            </a:r>
            <a:endParaRPr sz="20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Tasks</a:t>
            </a: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https://wordwall.net/ru/resource/35694362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 - jobs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https://wordwall.net/resource/35819887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- vocabulary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62"/>
          <p:cNvSpPr/>
          <p:nvPr/>
        </p:nvSpPr>
        <p:spPr>
          <a:xfrm>
            <a:off x="2634500" y="1728975"/>
            <a:ext cx="3875100" cy="1685700"/>
          </a:xfrm>
          <a:prstGeom prst="rect">
            <a:avLst/>
          </a:prstGeom>
          <a:solidFill>
            <a:srgbClr val="FF6B08"/>
          </a:solidFill>
          <a:ln>
            <a:noFill/>
          </a:ln>
          <a:effectLst>
            <a:outerShdw blurRad="762000" rotWithShape="0" algn="t" dir="5400000" dist="254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36000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rgbClr val="F0F0F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3" name="Google Shape;303;p62"/>
          <p:cNvSpPr txBox="1"/>
          <p:nvPr/>
        </p:nvSpPr>
        <p:spPr>
          <a:xfrm>
            <a:off x="3011425" y="1766250"/>
            <a:ext cx="4117800" cy="16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b="1" sz="4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44"/>
          <p:cNvSpPr txBox="1"/>
          <p:nvPr/>
        </p:nvSpPr>
        <p:spPr>
          <a:xfrm>
            <a:off x="3098275" y="376825"/>
            <a:ext cx="5358900" cy="317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Lesson Plan</a:t>
            </a:r>
            <a:endParaRPr b="1" sz="17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- present the project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- discuss what question to ask at the job interview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" name="Google Shape;175;p44"/>
          <p:cNvSpPr/>
          <p:nvPr/>
        </p:nvSpPr>
        <p:spPr>
          <a:xfrm>
            <a:off x="0" y="0"/>
            <a:ext cx="2943300" cy="5143500"/>
          </a:xfrm>
          <a:prstGeom prst="rect">
            <a:avLst/>
          </a:prstGeom>
          <a:solidFill>
            <a:srgbClr val="0410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Google Shape;176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235" y="37682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45"/>
          <p:cNvPicPr preferRelativeResize="0"/>
          <p:nvPr/>
        </p:nvPicPr>
        <p:blipFill rotWithShape="1">
          <a:blip r:embed="rId3">
            <a:alphaModFix/>
          </a:blip>
          <a:srcRect b="0" l="0" r="0" t="17239"/>
          <a:stretch/>
        </p:blipFill>
        <p:spPr>
          <a:xfrm>
            <a:off x="2020275" y="477000"/>
            <a:ext cx="4985201" cy="4125676"/>
          </a:xfrm>
          <a:prstGeom prst="rect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2" name="Google Shape;182;p45"/>
          <p:cNvSpPr txBox="1"/>
          <p:nvPr/>
        </p:nvSpPr>
        <p:spPr>
          <a:xfrm>
            <a:off x="2609525" y="0"/>
            <a:ext cx="3875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Which meme are you today?</a:t>
            </a:r>
            <a:endParaRPr b="1"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3" name="Google Shape;183;p45"/>
          <p:cNvSpPr txBox="1"/>
          <p:nvPr/>
        </p:nvSpPr>
        <p:spPr>
          <a:xfrm>
            <a:off x="1369625" y="4666500"/>
            <a:ext cx="6542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 you remember what we are doing this class?</a:t>
            </a:r>
            <a:endParaRPr b="1"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6"/>
          <p:cNvSpPr txBox="1"/>
          <p:nvPr/>
        </p:nvSpPr>
        <p:spPr>
          <a:xfrm>
            <a:off x="453225" y="1177800"/>
            <a:ext cx="5655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Are you ready to present your project?</a:t>
            </a:r>
            <a:endParaRPr b="1" sz="3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9" name="Google Shape;18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9675" y="259625"/>
            <a:ext cx="3524625" cy="4624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7"/>
          <p:cNvSpPr txBox="1"/>
          <p:nvPr/>
        </p:nvSpPr>
        <p:spPr>
          <a:xfrm>
            <a:off x="3081775" y="0"/>
            <a:ext cx="2905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en" sz="19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Present your project</a:t>
            </a:r>
            <a:endParaRPr b="1" i="0" sz="1900" u="sng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" name="Google Shape;195;p47"/>
          <p:cNvSpPr/>
          <p:nvPr/>
        </p:nvSpPr>
        <p:spPr>
          <a:xfrm>
            <a:off x="103650" y="470825"/>
            <a:ext cx="8936700" cy="1208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47"/>
          <p:cNvSpPr txBox="1"/>
          <p:nvPr/>
        </p:nvSpPr>
        <p:spPr>
          <a:xfrm>
            <a:off x="185400" y="259850"/>
            <a:ext cx="8773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6B08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S      T     A      R</a:t>
            </a:r>
            <a:endParaRPr sz="7200">
              <a:solidFill>
                <a:srgbClr val="FF6B08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97" name="Google Shape;197;p47"/>
          <p:cNvSpPr txBox="1"/>
          <p:nvPr/>
        </p:nvSpPr>
        <p:spPr>
          <a:xfrm>
            <a:off x="234175" y="1277650"/>
            <a:ext cx="14076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Situation</a:t>
            </a:r>
            <a:endParaRPr b="1"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8" name="Google Shape;198;p47"/>
          <p:cNvSpPr txBox="1"/>
          <p:nvPr/>
        </p:nvSpPr>
        <p:spPr>
          <a:xfrm>
            <a:off x="2708650" y="1277650"/>
            <a:ext cx="871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Task</a:t>
            </a:r>
            <a:endParaRPr b="1"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9" name="Google Shape;199;p47"/>
          <p:cNvSpPr txBox="1"/>
          <p:nvPr/>
        </p:nvSpPr>
        <p:spPr>
          <a:xfrm>
            <a:off x="4646975" y="1277650"/>
            <a:ext cx="1136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Action</a:t>
            </a:r>
            <a:endParaRPr b="1"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" name="Google Shape;200;p47"/>
          <p:cNvSpPr txBox="1"/>
          <p:nvPr/>
        </p:nvSpPr>
        <p:spPr>
          <a:xfrm>
            <a:off x="7030150" y="1277650"/>
            <a:ext cx="1013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Result</a:t>
            </a:r>
            <a:endParaRPr b="1"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" name="Google Shape;201;p47"/>
          <p:cNvSpPr txBox="1"/>
          <p:nvPr/>
        </p:nvSpPr>
        <p:spPr>
          <a:xfrm>
            <a:off x="0" y="1392900"/>
            <a:ext cx="9144000" cy="30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purpose of my talk is…</a:t>
            </a:r>
            <a:endParaRPr i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Our main task was to…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Throughout the project, we faced the problem of…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The project solves the problem of…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Thanks to the… , you will…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The benefit of this project is that…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-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I’d like to present you my team. It consists of … developers. 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-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Finally, I’d like to thank my talented team for…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2" name="Google Shape;202;p47"/>
          <p:cNvSpPr/>
          <p:nvPr/>
        </p:nvSpPr>
        <p:spPr>
          <a:xfrm>
            <a:off x="5884800" y="2114250"/>
            <a:ext cx="3073800" cy="14658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47"/>
          <p:cNvSpPr txBox="1"/>
          <p:nvPr/>
        </p:nvSpPr>
        <p:spPr>
          <a:xfrm>
            <a:off x="5920150" y="2279375"/>
            <a:ext cx="32337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 was in charge of…</a:t>
            </a:r>
            <a:endParaRPr sz="15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My tasks were to…</a:t>
            </a:r>
            <a:endParaRPr sz="15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8"/>
          <p:cNvSpPr txBox="1"/>
          <p:nvPr/>
        </p:nvSpPr>
        <p:spPr>
          <a:xfrm>
            <a:off x="876950" y="1168925"/>
            <a:ext cx="35769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</a:t>
            </a:r>
            <a:r>
              <a:rPr b="1" lang="en" sz="4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rock!</a:t>
            </a:r>
            <a:endParaRPr b="1" sz="4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9" name="Google Shape;209;p48"/>
          <p:cNvPicPr preferRelativeResize="0"/>
          <p:nvPr/>
        </p:nvPicPr>
        <p:blipFill rotWithShape="1">
          <a:blip r:embed="rId3">
            <a:alphaModFix/>
          </a:blip>
          <a:srcRect b="12234" l="0" r="0" t="0"/>
          <a:stretch/>
        </p:blipFill>
        <p:spPr>
          <a:xfrm>
            <a:off x="4118775" y="571500"/>
            <a:ext cx="4473426" cy="4000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9"/>
          <p:cNvSpPr txBox="1"/>
          <p:nvPr/>
        </p:nvSpPr>
        <p:spPr>
          <a:xfrm>
            <a:off x="405625" y="555450"/>
            <a:ext cx="69114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➔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Do you prefer asking or answering questions? Why?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➔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What professionals are good at asking questions?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➔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What kind of people should be good at answering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questions?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➔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In what situations do we ask questions?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5" name="Google Shape;21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0350" y="152400"/>
            <a:ext cx="3021826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50"/>
          <p:cNvPicPr preferRelativeResize="0"/>
          <p:nvPr/>
        </p:nvPicPr>
        <p:blipFill rotWithShape="1">
          <a:blip r:embed="rId3">
            <a:alphaModFix/>
          </a:blip>
          <a:srcRect b="0" l="8141" r="13192" t="24845"/>
          <a:stretch/>
        </p:blipFill>
        <p:spPr>
          <a:xfrm>
            <a:off x="4946425" y="1133125"/>
            <a:ext cx="4197576" cy="4010373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50"/>
          <p:cNvSpPr txBox="1"/>
          <p:nvPr/>
        </p:nvSpPr>
        <p:spPr>
          <a:xfrm>
            <a:off x="278600" y="694975"/>
            <a:ext cx="56379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➔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Why is it essential to prepare a speech for your presentation in advance?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➔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What else should you prepare before the interview?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Voodoo Powerpoint Template">
  <a:themeElements>
    <a:clrScheme name="Другая 5">
      <a:dk1>
        <a:srgbClr val="222222"/>
      </a:dk1>
      <a:lt1>
        <a:srgbClr val="F0F0F0"/>
      </a:lt1>
      <a:dk2>
        <a:srgbClr val="FEFFFF"/>
      </a:dk2>
      <a:lt2>
        <a:srgbClr val="FEFFFF"/>
      </a:lt2>
      <a:accent1>
        <a:srgbClr val="FF6B08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5352F5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